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929292"/>
    <a:srgbClr val="59B998"/>
    <a:srgbClr val="337389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355C68-AEC5-4CFD-A9C6-35334AE32390}" v="26" dt="2025-09-19T19:17:49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857"/>
  </p:normalViewPr>
  <p:slideViewPr>
    <p:cSldViewPr snapToGrid="0">
      <p:cViewPr varScale="1">
        <p:scale>
          <a:sx n="128" d="100"/>
          <a:sy n="128" d="100"/>
        </p:scale>
        <p:origin x="5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3B355C68-AEC5-4CFD-A9C6-35334AE32390}"/>
    <pc:docChg chg="modSld">
      <pc:chgData name="Utilisateur" userId="iG5ubVOvUT25vt1OoI3+bnwQi7HKh9+yPL5JjsN27v8=" providerId="None" clId="Web-{3B355C68-AEC5-4CFD-A9C6-35334AE32390}" dt="2025-09-19T19:17:46.647" v="16" actId="20577"/>
      <pc:docMkLst>
        <pc:docMk/>
      </pc:docMkLst>
      <pc:sldChg chg="modSp">
        <pc:chgData name="Utilisateur" userId="iG5ubVOvUT25vt1OoI3+bnwQi7HKh9+yPL5JjsN27v8=" providerId="None" clId="Web-{3B355C68-AEC5-4CFD-A9C6-35334AE32390}" dt="2025-09-19T19:17:46.647" v="16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3B355C68-AEC5-4CFD-A9C6-35334AE32390}" dt="2025-09-19T19:16:39.891" v="4" actId="20577"/>
          <ac:spMkLst>
            <pc:docMk/>
            <pc:sldMk cId="2076937392" sldId="256"/>
            <ac:spMk id="7" creationId="{2A81F0DB-3BEF-141D-1C87-6DF1A710DF6C}"/>
          </ac:spMkLst>
        </pc:spChg>
        <pc:spChg chg="mod">
          <ac:chgData name="Utilisateur" userId="iG5ubVOvUT25vt1OoI3+bnwQi7HKh9+yPL5JjsN27v8=" providerId="None" clId="Web-{3B355C68-AEC5-4CFD-A9C6-35334AE32390}" dt="2025-09-19T19:16:57.799" v="7" actId="20577"/>
          <ac:spMkLst>
            <pc:docMk/>
            <pc:sldMk cId="2076937392" sldId="256"/>
            <ac:spMk id="48" creationId="{14DDD0AC-3ED3-78E5-0137-43000BE029A4}"/>
          </ac:spMkLst>
        </pc:spChg>
        <pc:spChg chg="mod">
          <ac:chgData name="Utilisateur" userId="iG5ubVOvUT25vt1OoI3+bnwQi7HKh9+yPL5JjsN27v8=" providerId="None" clId="Web-{3B355C68-AEC5-4CFD-A9C6-35334AE32390}" dt="2025-09-19T19:17:46.647" v="16" actId="20577"/>
          <ac:spMkLst>
            <pc:docMk/>
            <pc:sldMk cId="2076937392" sldId="256"/>
            <ac:spMk id="64" creationId="{65AC874B-967E-5A60-0B55-8D6BC9947026}"/>
          </ac:spMkLst>
        </pc:spChg>
        <pc:spChg chg="mod">
          <ac:chgData name="Utilisateur" userId="iG5ubVOvUT25vt1OoI3+bnwQi7HKh9+yPL5JjsN27v8=" providerId="None" clId="Web-{3B355C68-AEC5-4CFD-A9C6-35334AE32390}" dt="2025-09-19T19:17:07.254" v="10" actId="20577"/>
          <ac:spMkLst>
            <pc:docMk/>
            <pc:sldMk cId="2076937392" sldId="256"/>
            <ac:spMk id="67" creationId="{04E417E3-A8DF-701A-96A9-F2C5C59158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E0BA3A15-D7E6-20BD-1B29-18377A2B66C3}"/>
              </a:ext>
            </a:extLst>
          </p:cNvPr>
          <p:cNvSpPr/>
          <p:nvPr/>
        </p:nvSpPr>
        <p:spPr>
          <a:xfrm>
            <a:off x="617566" y="1860638"/>
            <a:ext cx="6337254" cy="1028550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58231" y="467938"/>
            <a:ext cx="52432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Du monde unipolaire au monde multipolaire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F139708-149D-CA02-E6FD-2C2D42026F6D}"/>
              </a:ext>
            </a:extLst>
          </p:cNvPr>
          <p:cNvSpPr/>
          <p:nvPr/>
        </p:nvSpPr>
        <p:spPr>
          <a:xfrm>
            <a:off x="617566" y="3608672"/>
            <a:ext cx="1904402" cy="1221102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1991 : 1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</a:rPr>
              <a:t>re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guerre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du Golfe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3C7CFFB-E72D-E937-FD1E-33D3B26F2963}"/>
              </a:ext>
            </a:extLst>
          </p:cNvPr>
          <p:cNvSpPr/>
          <p:nvPr/>
        </p:nvSpPr>
        <p:spPr>
          <a:xfrm>
            <a:off x="617567" y="3608672"/>
            <a:ext cx="1904402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Puissance militaire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« Les gendarmes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du monde »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A81F0DB-3BEF-141D-1C87-6DF1A710DF6C}"/>
              </a:ext>
            </a:extLst>
          </p:cNvPr>
          <p:cNvSpPr/>
          <p:nvPr/>
        </p:nvSpPr>
        <p:spPr>
          <a:xfrm>
            <a:off x="2770870" y="3599822"/>
            <a:ext cx="2030647" cy="1229952"/>
          </a:xfrm>
          <a:prstGeom prst="roundRect">
            <a:avLst>
              <a:gd name="adj" fmla="val 11294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1</a:t>
            </a:r>
            <a:r>
              <a:rPr lang="fr-FR" sz="1200" baseline="30000" dirty="0">
                <a:latin typeface="Open Sans"/>
                <a:ea typeface="Open Sans"/>
                <a:cs typeface="Open Sans"/>
              </a:rPr>
              <a:t>re</a:t>
            </a:r>
            <a:r>
              <a:rPr lang="fr-FR" sz="1200" dirty="0">
                <a:latin typeface="Open Sans"/>
                <a:ea typeface="Open Sans"/>
                <a:cs typeface="Open Sans"/>
              </a:rPr>
              <a:t> puissance économique, financière (Wall Street) et technologique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(Silicon Valley)</a:t>
            </a:r>
            <a:endParaRPr lang="fr-FR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C31BD7F-9E31-DA64-6FD0-198C81B6E769}"/>
              </a:ext>
            </a:extLst>
          </p:cNvPr>
          <p:cNvSpPr/>
          <p:nvPr/>
        </p:nvSpPr>
        <p:spPr>
          <a:xfrm>
            <a:off x="5050418" y="3608672"/>
            <a:ext cx="1904402" cy="1221102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Musique, sport, cinéma (Hollywood)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6E7B613B-EF80-70DC-0146-4441BF45B2B7}"/>
              </a:ext>
            </a:extLst>
          </p:cNvPr>
          <p:cNvSpPr/>
          <p:nvPr/>
        </p:nvSpPr>
        <p:spPr>
          <a:xfrm>
            <a:off x="5050419" y="3599058"/>
            <a:ext cx="1904402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Influence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culturelle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majeure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FBCD483-5A6F-C463-2AA1-81E8D550C3E2}"/>
              </a:ext>
            </a:extLst>
          </p:cNvPr>
          <p:cNvSpPr/>
          <p:nvPr/>
        </p:nvSpPr>
        <p:spPr>
          <a:xfrm>
            <a:off x="617566" y="3105600"/>
            <a:ext cx="6337254" cy="292705"/>
          </a:xfrm>
          <a:prstGeom prst="roundRect">
            <a:avLst>
              <a:gd name="adj" fmla="val 34654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Affirmation de l’hégémonie américaine sur le monde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A101255-55AE-4DE8-B7B0-E290C83B1476}"/>
              </a:ext>
            </a:extLst>
          </p:cNvPr>
          <p:cNvSpPr txBox="1"/>
          <p:nvPr/>
        </p:nvSpPr>
        <p:spPr>
          <a:xfrm>
            <a:off x="2528090" y="2342535"/>
            <a:ext cx="25162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1989 : chute du mur de Berlin</a:t>
            </a:r>
          </a:p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1991 : disparition de l’URSS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BCBAA4EF-16D0-B68B-91A6-3FFA9F565ACB}"/>
              </a:ext>
            </a:extLst>
          </p:cNvPr>
          <p:cNvSpPr/>
          <p:nvPr/>
        </p:nvSpPr>
        <p:spPr>
          <a:xfrm>
            <a:off x="1987210" y="1999810"/>
            <a:ext cx="3597966" cy="292705"/>
          </a:xfrm>
          <a:prstGeom prst="roundRect">
            <a:avLst>
              <a:gd name="adj" fmla="val 31258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L’effondrement du monde communiste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E8B6762C-B8DD-A5A3-F608-F6B8478E6357}"/>
              </a:ext>
            </a:extLst>
          </p:cNvPr>
          <p:cNvSpPr/>
          <p:nvPr/>
        </p:nvSpPr>
        <p:spPr>
          <a:xfrm>
            <a:off x="617566" y="1170792"/>
            <a:ext cx="6337254" cy="497017"/>
          </a:xfrm>
          <a:prstGeom prst="roundRect">
            <a:avLst>
              <a:gd name="adj" fmla="val 1751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Un monde unipolaire : le « moment américain »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1991-2001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F8C65737-0A53-8D00-F587-17639C7A4FC0}"/>
              </a:ext>
            </a:extLst>
          </p:cNvPr>
          <p:cNvSpPr/>
          <p:nvPr/>
        </p:nvSpPr>
        <p:spPr>
          <a:xfrm>
            <a:off x="617566" y="6164282"/>
            <a:ext cx="6337254" cy="836339"/>
          </a:xfrm>
          <a:prstGeom prst="roundRect">
            <a:avLst>
              <a:gd name="adj" fmla="val 11474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9514A66E-C43F-630C-C25A-C7AB7AAEBE3A}"/>
              </a:ext>
            </a:extLst>
          </p:cNvPr>
          <p:cNvGrpSpPr/>
          <p:nvPr/>
        </p:nvGrpSpPr>
        <p:grpSpPr>
          <a:xfrm>
            <a:off x="617566" y="7715712"/>
            <a:ext cx="1369645" cy="1013023"/>
            <a:chOff x="617566" y="7912316"/>
            <a:chExt cx="1369645" cy="1013023"/>
          </a:xfrm>
        </p:grpSpPr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20237365-BC2A-45E7-2B04-9B50C46D7AC0}"/>
                </a:ext>
              </a:extLst>
            </p:cNvPr>
            <p:cNvSpPr/>
            <p:nvPr/>
          </p:nvSpPr>
          <p:spPr>
            <a:xfrm>
              <a:off x="617566" y="7912316"/>
              <a:ext cx="1369644" cy="1013023"/>
            </a:xfrm>
            <a:prstGeom prst="roundRect">
              <a:avLst>
                <a:gd name="adj" fmla="val 8055"/>
              </a:avLst>
            </a:prstGeom>
            <a:solidFill>
              <a:schemeClr val="bg1"/>
            </a:solidFill>
            <a:ln w="28575"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b" anchorCtr="0">
              <a:no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Nouvelle rivalité mondiale</a:t>
              </a:r>
            </a:p>
          </p:txBody>
        </p:sp>
        <p:sp>
          <p:nvSpPr>
            <p:cNvPr id="23" name="Rectangle : coins arrondis 22">
              <a:extLst>
                <a:ext uri="{FF2B5EF4-FFF2-40B4-BE49-F238E27FC236}">
                  <a16:creationId xmlns:a16="http://schemas.microsoft.com/office/drawing/2014/main" id="{A2C6A5B2-468C-1B5C-B895-20DA286CED38}"/>
                </a:ext>
              </a:extLst>
            </p:cNvPr>
            <p:cNvSpPr/>
            <p:nvPr/>
          </p:nvSpPr>
          <p:spPr>
            <a:xfrm>
              <a:off x="617567" y="7912316"/>
              <a:ext cx="1369644" cy="292705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La Chine</a:t>
              </a:r>
            </a:p>
          </p:txBody>
        </p:sp>
      </p:grp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7A543A79-F553-9ECA-41E5-05470B2ECE31}"/>
              </a:ext>
            </a:extLst>
          </p:cNvPr>
          <p:cNvSpPr/>
          <p:nvPr/>
        </p:nvSpPr>
        <p:spPr>
          <a:xfrm>
            <a:off x="617566" y="7193450"/>
            <a:ext cx="6337254" cy="331085"/>
          </a:xfrm>
          <a:prstGeom prst="roundRect">
            <a:avLst>
              <a:gd name="adj" fmla="val 34654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Concurrence de nouvelles puissances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88CFF6A-4ABE-0D9C-9981-FA1EC8B3950B}"/>
              </a:ext>
            </a:extLst>
          </p:cNvPr>
          <p:cNvSpPr txBox="1"/>
          <p:nvPr/>
        </p:nvSpPr>
        <p:spPr>
          <a:xfrm>
            <a:off x="2528090" y="6646179"/>
            <a:ext cx="25162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Attentats du 11 septembre 2001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4DDD0AC-3ED3-78E5-0137-43000BE029A4}"/>
              </a:ext>
            </a:extLst>
          </p:cNvPr>
          <p:cNvSpPr/>
          <p:nvPr/>
        </p:nvSpPr>
        <p:spPr>
          <a:xfrm>
            <a:off x="1987210" y="6289382"/>
            <a:ext cx="3597966" cy="320850"/>
          </a:xfrm>
          <a:prstGeom prst="roundRect">
            <a:avLst>
              <a:gd name="adj" fmla="val 31258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Érosion de la puissance américaine</a:t>
            </a:r>
            <a:endParaRPr lang="fr-FR" sz="11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69A77B0E-AA3D-0780-6C34-76BAD25C8C6E}"/>
              </a:ext>
            </a:extLst>
          </p:cNvPr>
          <p:cNvSpPr/>
          <p:nvPr/>
        </p:nvSpPr>
        <p:spPr>
          <a:xfrm>
            <a:off x="617566" y="5474436"/>
            <a:ext cx="6337254" cy="497017"/>
          </a:xfrm>
          <a:prstGeom prst="roundRect">
            <a:avLst>
              <a:gd name="adj" fmla="val 1751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Un monde multipolaire instable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Depuis 2001</a:t>
            </a:r>
          </a:p>
        </p:txBody>
      </p: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9A8F13F0-7E55-CC74-B9AC-824937960B9B}"/>
              </a:ext>
            </a:extLst>
          </p:cNvPr>
          <p:cNvGrpSpPr/>
          <p:nvPr/>
        </p:nvGrpSpPr>
        <p:grpSpPr>
          <a:xfrm>
            <a:off x="2269198" y="7715712"/>
            <a:ext cx="1369645" cy="1013023"/>
            <a:chOff x="2217766" y="7912316"/>
            <a:chExt cx="1369645" cy="1013023"/>
          </a:xfrm>
        </p:grpSpPr>
        <p:sp>
          <p:nvSpPr>
            <p:cNvPr id="52" name="Rectangle : coins arrondis 51">
              <a:extLst>
                <a:ext uri="{FF2B5EF4-FFF2-40B4-BE49-F238E27FC236}">
                  <a16:creationId xmlns:a16="http://schemas.microsoft.com/office/drawing/2014/main" id="{634174CA-469C-2914-2B1A-CFE70391B784}"/>
                </a:ext>
              </a:extLst>
            </p:cNvPr>
            <p:cNvSpPr/>
            <p:nvPr/>
          </p:nvSpPr>
          <p:spPr>
            <a:xfrm>
              <a:off x="2217766" y="7912316"/>
              <a:ext cx="1369644" cy="1013023"/>
            </a:xfrm>
            <a:prstGeom prst="roundRect">
              <a:avLst>
                <a:gd name="adj" fmla="val 8055"/>
              </a:avLst>
            </a:prstGeom>
            <a:solidFill>
              <a:schemeClr val="bg1"/>
            </a:solidFill>
            <a:ln w="28575"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b" anchorCtr="0">
              <a:no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Un concurrent économique</a:t>
              </a:r>
            </a:p>
          </p:txBody>
        </p:sp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ECF3B637-C86F-2CE6-8038-36E04D2459CD}"/>
                </a:ext>
              </a:extLst>
            </p:cNvPr>
            <p:cNvSpPr/>
            <p:nvPr/>
          </p:nvSpPr>
          <p:spPr>
            <a:xfrm>
              <a:off x="2217767" y="7912316"/>
              <a:ext cx="1369644" cy="497017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L’Union Européenne</a:t>
              </a: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460E2F8E-33F7-36E7-D074-7EACDF73A3BB}"/>
              </a:ext>
            </a:extLst>
          </p:cNvPr>
          <p:cNvGrpSpPr/>
          <p:nvPr/>
        </p:nvGrpSpPr>
        <p:grpSpPr>
          <a:xfrm>
            <a:off x="3920830" y="7715712"/>
            <a:ext cx="1369645" cy="1013023"/>
            <a:chOff x="3827905" y="7912316"/>
            <a:chExt cx="1369645" cy="1013023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8DA6851A-88EA-1289-3E14-95486DC22A2F}"/>
                </a:ext>
              </a:extLst>
            </p:cNvPr>
            <p:cNvSpPr/>
            <p:nvPr/>
          </p:nvSpPr>
          <p:spPr>
            <a:xfrm>
              <a:off x="3827905" y="7912316"/>
              <a:ext cx="1369644" cy="1013023"/>
            </a:xfrm>
            <a:prstGeom prst="roundRect">
              <a:avLst>
                <a:gd name="adj" fmla="val 8055"/>
              </a:avLst>
            </a:prstGeom>
            <a:solidFill>
              <a:schemeClr val="bg1"/>
            </a:solidFill>
            <a:ln w="28575"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b" anchorCtr="0">
              <a:no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Retour d’une puissance stratégique</a:t>
              </a:r>
            </a:p>
          </p:txBody>
        </p:sp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94EF589D-5446-66FA-3E31-1F0CBEEE3DEE}"/>
                </a:ext>
              </a:extLst>
            </p:cNvPr>
            <p:cNvSpPr/>
            <p:nvPr/>
          </p:nvSpPr>
          <p:spPr>
            <a:xfrm>
              <a:off x="3827906" y="7912316"/>
              <a:ext cx="1369644" cy="292705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La Russie</a:t>
              </a:r>
            </a:p>
          </p:txBody>
        </p:sp>
      </p:grp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94157D1C-E017-8152-0EBC-4F81F07ADC22}"/>
              </a:ext>
            </a:extLst>
          </p:cNvPr>
          <p:cNvGrpSpPr/>
          <p:nvPr/>
        </p:nvGrpSpPr>
        <p:grpSpPr>
          <a:xfrm>
            <a:off x="5572463" y="7703777"/>
            <a:ext cx="1369645" cy="1024958"/>
            <a:chOff x="5428105" y="7900381"/>
            <a:chExt cx="1369645" cy="1024958"/>
          </a:xfrm>
        </p:grpSpPr>
        <p:sp>
          <p:nvSpPr>
            <p:cNvPr id="64" name="Rectangle : coins arrondis 63">
              <a:extLst>
                <a:ext uri="{FF2B5EF4-FFF2-40B4-BE49-F238E27FC236}">
                  <a16:creationId xmlns:a16="http://schemas.microsoft.com/office/drawing/2014/main" id="{65AC874B-967E-5A60-0B55-8D6BC9947026}"/>
                </a:ext>
              </a:extLst>
            </p:cNvPr>
            <p:cNvSpPr/>
            <p:nvPr/>
          </p:nvSpPr>
          <p:spPr>
            <a:xfrm>
              <a:off x="5428105" y="7912316"/>
              <a:ext cx="1369644" cy="1013023"/>
            </a:xfrm>
            <a:prstGeom prst="roundRect">
              <a:avLst>
                <a:gd name="adj" fmla="val 8055"/>
              </a:avLst>
            </a:prstGeom>
            <a:solidFill>
              <a:schemeClr val="bg1"/>
            </a:solidFill>
            <a:ln w="28575"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b" anchorCtr="0">
              <a:no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BRICS+</a:t>
              </a:r>
              <a:endParaRPr lang="fr-FR" sz="1200" dirty="0">
                <a:solidFill>
                  <a:schemeClr val="tx1"/>
                </a:solidFill>
                <a:latin typeface="Open Sans" pitchFamily="2" charset="0"/>
                <a:ea typeface="Open Sans"/>
                <a:cs typeface="Open Sans"/>
              </a:endParaRPr>
            </a:p>
          </p:txBody>
        </p:sp>
        <p:sp>
          <p:nvSpPr>
            <p:cNvPr id="66" name="Rectangle : coins arrondis 65">
              <a:extLst>
                <a:ext uri="{FF2B5EF4-FFF2-40B4-BE49-F238E27FC236}">
                  <a16:creationId xmlns:a16="http://schemas.microsoft.com/office/drawing/2014/main" id="{DFA96E53-AAC8-0E11-B412-FE0CE9B2C096}"/>
                </a:ext>
              </a:extLst>
            </p:cNvPr>
            <p:cNvSpPr/>
            <p:nvPr/>
          </p:nvSpPr>
          <p:spPr>
            <a:xfrm>
              <a:off x="5428106" y="7900381"/>
              <a:ext cx="1369644" cy="701328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De nouvelles puissances émergentes</a:t>
              </a:r>
            </a:p>
          </p:txBody>
        </p:sp>
      </p:grp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04E417E3-A8DF-701A-96A9-F2C5C59158B9}"/>
              </a:ext>
            </a:extLst>
          </p:cNvPr>
          <p:cNvSpPr/>
          <p:nvPr/>
        </p:nvSpPr>
        <p:spPr>
          <a:xfrm>
            <a:off x="617566" y="8993332"/>
            <a:ext cx="6337254" cy="331085"/>
          </a:xfrm>
          <a:prstGeom prst="roundRect">
            <a:avLst>
              <a:gd name="adj" fmla="val 34654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Nouvelles conflictualités : terrorisme, guerres économiques, cyberguerres, etc.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136</Words>
  <Application>Microsoft Office PowerPoint</Application>
  <PresentationFormat>Personnalisé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27</cp:revision>
  <dcterms:created xsi:type="dcterms:W3CDTF">2024-05-15T14:38:44Z</dcterms:created>
  <dcterms:modified xsi:type="dcterms:W3CDTF">2025-09-19T19:17:51Z</dcterms:modified>
</cp:coreProperties>
</file>